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sldIdLst>
    <p:sldId id="477" r:id="rId2"/>
    <p:sldId id="382" r:id="rId3"/>
    <p:sldId id="475" r:id="rId4"/>
    <p:sldId id="480" r:id="rId5"/>
    <p:sldId id="481" r:id="rId6"/>
    <p:sldId id="483" r:id="rId7"/>
    <p:sldId id="479" r:id="rId8"/>
    <p:sldId id="478" r:id="rId9"/>
  </p:sldIdLst>
  <p:sldSz cx="9144000" cy="6858000" type="screen4x3"/>
  <p:notesSz cx="6858000" cy="9144000"/>
  <p:defaultTextStyle>
    <a:defPPr>
      <a:defRPr lang="el-G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f" initials="S" lastIdx="2" clrIdx="0">
    <p:extLst>
      <p:ext uri="{19B8F6BF-5375-455C-9EA6-DF929625EA0E}">
        <p15:presenceInfo xmlns:p15="http://schemas.microsoft.com/office/powerpoint/2012/main" userId="Stef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773B"/>
    <a:srgbClr val="9A9A9A"/>
    <a:srgbClr val="626262"/>
    <a:srgbClr val="007640"/>
    <a:srgbClr val="006600"/>
    <a:srgbClr val="1A741A"/>
    <a:srgbClr val="CC0066"/>
    <a:srgbClr val="467946"/>
    <a:srgbClr val="377A46"/>
    <a:srgbClr val="B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Μεσαίο στυλ 2 - Έμφαση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60" autoAdjust="0"/>
    <p:restoredTop sz="99821" autoAdjust="0"/>
  </p:normalViewPr>
  <p:slideViewPr>
    <p:cSldViewPr>
      <p:cViewPr varScale="1">
        <p:scale>
          <a:sx n="73" d="100"/>
          <a:sy n="73" d="100"/>
        </p:scale>
        <p:origin x="99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314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E907D5D-B862-4603-BDC1-897EB1F1BBA3}" type="datetimeFigureOut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l-GR" noProof="0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 noProof="0"/>
              <a:t>Στυλ υποδείγματος κειμένου</a:t>
            </a:r>
          </a:p>
          <a:p>
            <a:pPr lvl="1"/>
            <a:r>
              <a:rPr lang="el-GR" noProof="0"/>
              <a:t>Δεύτερου επιπέδου</a:t>
            </a:r>
          </a:p>
          <a:p>
            <a:pPr lvl="2"/>
            <a:r>
              <a:rPr lang="el-GR" noProof="0"/>
              <a:t>Τρίτου επιπέδου</a:t>
            </a:r>
          </a:p>
          <a:p>
            <a:pPr lvl="3"/>
            <a:r>
              <a:rPr lang="el-GR" noProof="0"/>
              <a:t>Τέταρτου επιπέδου</a:t>
            </a:r>
          </a:p>
          <a:p>
            <a:pPr lvl="4"/>
            <a:r>
              <a:rPr lang="el-GR" noProof="0"/>
              <a:t>Πέμπτου επιπέδου</a:t>
            </a:r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37CA324-4CBC-4F94-A8F9-4636621CB630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Θέση εικόνας διαφάνειας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Θέση σημειώσεων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l-GR"/>
          </a:p>
        </p:txBody>
      </p:sp>
      <p:sp>
        <p:nvSpPr>
          <p:cNvPr id="15363" name="Θέση αριθμού διαφάνειας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43D12F9-540A-4D60-A5EF-199E8BB6DD16}" type="slidenum">
              <a:rPr kumimoji="0" lang="el-G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Arial" charset="0"/>
              </a:rPr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l-GR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330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- Τίτλος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lIns="45720" tIns="0" rIns="45720" bIns="0" anchor="b">
            <a:scene3d>
              <a:camera prst="orthographicFront"/>
              <a:lightRig rig="soft" dir="t">
                <a:rot lat="0" lon="0" rev="17220000"/>
              </a:lightRig>
            </a:scene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lang="el-GR"/>
              <a:t>Kλικ για επεξεργασία του τίτλου</a:t>
            </a:r>
            <a:endParaRPr lang="en-US"/>
          </a:p>
        </p:txBody>
      </p:sp>
      <p:sp>
        <p:nvSpPr>
          <p:cNvPr id="9" name="8 - Υπότιτλος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  <a:endParaRPr lang="en-US"/>
          </a:p>
        </p:txBody>
      </p:sp>
      <p:sp>
        <p:nvSpPr>
          <p:cNvPr id="4" name="1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21FB59-FB09-4B5F-AB9D-1E21C7B39FF1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5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6" name="22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336446-DE5D-44E2-B6E8-CA7799422363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Kλικ για επεξεργασία του τίτλου</a:t>
            </a:r>
            <a:endParaRPr lang="en-US"/>
          </a:p>
        </p:txBody>
      </p:sp>
      <p:sp>
        <p:nvSpPr>
          <p:cNvPr id="3" name="2 - Θέση κατακόρυφου κειμένου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Kλικ για επεξεργασία των στυλ του υποδείγματος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/>
          </a:p>
        </p:txBody>
      </p:sp>
      <p:sp>
        <p:nvSpPr>
          <p:cNvPr id="4" name="1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11627B-FC48-42B1-8175-7302FB1B5AD0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5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6" name="22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0628A9-9677-4B8D-B2EA-80C9565F25D1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Κατακόρυφος τίτλος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l-GR"/>
              <a:t>Kλικ για επεξεργασία του τίτλου</a:t>
            </a:r>
            <a:endParaRPr lang="en-US"/>
          </a:p>
        </p:txBody>
      </p:sp>
      <p:sp>
        <p:nvSpPr>
          <p:cNvPr id="3" name="2 - Θέση κατακόρυφου κειμένου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l-GR"/>
              <a:t>Kλικ για επεξεργασία των στυλ του υποδείγματος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/>
          </a:p>
        </p:txBody>
      </p:sp>
      <p:sp>
        <p:nvSpPr>
          <p:cNvPr id="4" name="1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B8D244-7AFB-4DE4-85B7-68948319B010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5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6" name="22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D9D8C0-4856-4095-8FFA-E74689862042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Αντι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Kλικ για επεξεργασία του τίτλου</a:t>
            </a:r>
            <a:endParaRPr lang="en-US"/>
          </a:p>
        </p:txBody>
      </p:sp>
      <p:sp>
        <p:nvSpPr>
          <p:cNvPr id="3" name="2 - Θέση περιεχομένου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Kλικ για επεξεργασία των στυλ του υποδείγματος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/>
          </a:p>
        </p:txBody>
      </p:sp>
      <p:sp>
        <p:nvSpPr>
          <p:cNvPr id="4" name="1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AEA4BC-02B2-401B-A04E-DBD17D850A95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5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6" name="22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7DBA87-187F-44F7-AFF3-F389B097DD4B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l-GR"/>
              <a:t>Kλικ για επεξεργασία του τίτλου</a:t>
            </a:r>
            <a:endParaRPr lang="en-US"/>
          </a:p>
        </p:txBody>
      </p:sp>
      <p:sp>
        <p:nvSpPr>
          <p:cNvPr id="3" name="2 - Θέση κειμένου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l-GR"/>
              <a:t>Kλικ για επεξεργασία των στυλ του υποδείγματος</a:t>
            </a:r>
          </a:p>
        </p:txBody>
      </p:sp>
      <p:sp>
        <p:nvSpPr>
          <p:cNvPr id="4" name="1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575ED8-EFDD-45A9-804F-324671F5FB82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5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6" name="22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09B9E7-3201-4249-9744-69C3DE61D2B8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Kλικ για επεξεργασία του τίτλου</a:t>
            </a:r>
            <a:endParaRPr lang="en-US"/>
          </a:p>
        </p:txBody>
      </p:sp>
      <p:sp>
        <p:nvSpPr>
          <p:cNvPr id="3" name="2 - Θέση περιεχομένου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l-GR"/>
              <a:t>Kλικ για επεξεργασία των στυλ του υποδείγματος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/>
          </a:p>
        </p:txBody>
      </p:sp>
      <p:sp>
        <p:nvSpPr>
          <p:cNvPr id="4" name="3 - Θέση περιεχομένου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l-GR"/>
              <a:t>Kλικ για επεξεργασία των στυλ του υποδείγματος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/>
          </a:p>
        </p:txBody>
      </p:sp>
      <p:sp>
        <p:nvSpPr>
          <p:cNvPr id="5" name="1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4DF87B-83C0-4FC6-B754-2E412057E7B6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6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7" name="22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B84A56-0730-46D3-A4BE-9DD2E4EF6232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l-GR"/>
              <a:t>Kλικ για επεξεργασία του τίτλου</a:t>
            </a:r>
            <a:endParaRPr lang="en-US"/>
          </a:p>
        </p:txBody>
      </p:sp>
      <p:sp>
        <p:nvSpPr>
          <p:cNvPr id="3" name="2 - Θέση κειμένου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l-GR"/>
              <a:t>Kλικ για επεξεργασία των στυλ του υποδείγματος</a:t>
            </a:r>
          </a:p>
        </p:txBody>
      </p:sp>
      <p:sp>
        <p:nvSpPr>
          <p:cNvPr id="4" name="3 - Θέση κειμένου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l-GR"/>
              <a:t>Kλικ για επεξεργασία των στυλ του υποδείγματος</a:t>
            </a:r>
          </a:p>
        </p:txBody>
      </p:sp>
      <p:sp>
        <p:nvSpPr>
          <p:cNvPr id="5" name="4 - Θέση περιεχομένου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l-GR"/>
              <a:t>Kλικ για επεξεργασία των στυλ του υποδείγματος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/>
          </a:p>
        </p:txBody>
      </p:sp>
      <p:sp>
        <p:nvSpPr>
          <p:cNvPr id="6" name="5 - Θέση περιεχομένου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l-GR"/>
              <a:t>Kλικ για επεξεργασία των στυλ του υποδείγματος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/>
          </a:p>
        </p:txBody>
      </p:sp>
      <p:sp>
        <p:nvSpPr>
          <p:cNvPr id="7" name="1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9642A3-9C48-483D-8F73-A8BDDC4AB396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8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9" name="22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B39AD7-B1D9-4BA2-9844-CFDA39B79EFC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Kλικ για επεξεργασία του τίτλου</a:t>
            </a:r>
            <a:endParaRPr lang="en-US"/>
          </a:p>
        </p:txBody>
      </p:sp>
      <p:sp>
        <p:nvSpPr>
          <p:cNvPr id="3" name="1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6B4549-E14E-489F-A327-8B03BBEFE8CB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4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5" name="22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3A3B48-05D5-41AC-963E-2A068033E9C0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C0761B-5639-43F8-9B08-6F08E53D0975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3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4" name="22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E2C1AE-8EB7-4F1A-BFA3-62CE8AB80BAF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lang="el-GR"/>
              <a:t>Kλικ για επεξεργασία του τίτλου</a:t>
            </a:r>
            <a:endParaRPr lang="en-US"/>
          </a:p>
        </p:txBody>
      </p:sp>
      <p:sp>
        <p:nvSpPr>
          <p:cNvPr id="3" name="2 - Θέση κειμένου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l-GR"/>
              <a:t>Kλικ για επεξεργασία των στυλ του υποδείγματος</a:t>
            </a:r>
          </a:p>
        </p:txBody>
      </p:sp>
      <p:sp>
        <p:nvSpPr>
          <p:cNvPr id="4" name="3 - Θέση περιεχομένου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l-GR"/>
              <a:t>Kλικ για επεξεργασία των στυλ του υποδείγματος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/>
          </a:p>
        </p:txBody>
      </p:sp>
      <p:sp>
        <p:nvSpPr>
          <p:cNvPr id="5" name="1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D00BA9-4394-4375-88DC-AAE9BF0526EF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6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7" name="22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7B8DC3-64F8-4BB5-AA3B-F8A8B380DF96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lang="el-GR"/>
              <a:t>Kλικ για επεξεργασία του τίτλου</a:t>
            </a:r>
            <a:endParaRPr lang="en-US"/>
          </a:p>
        </p:txBody>
      </p:sp>
      <p:sp>
        <p:nvSpPr>
          <p:cNvPr id="3" name="2 - Θέση εικόνας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indent="0">
              <a:buNone/>
              <a:defRPr sz="3200"/>
            </a:lvl1pPr>
          </a:lstStyle>
          <a:p>
            <a:pPr lvl="0"/>
            <a:r>
              <a:rPr lang="el-GR" noProof="0"/>
              <a:t>Κάντε κλικ στο εικονίδιο για να προσθέσετε μια εικόνα</a:t>
            </a:r>
            <a:endParaRPr lang="en-US" noProof="0" dirty="0"/>
          </a:p>
        </p:txBody>
      </p:sp>
      <p:sp>
        <p:nvSpPr>
          <p:cNvPr id="4" name="3 - Θέση κειμένου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rIns="45720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l-GR"/>
              <a:t>Kλικ για επεξεργασία των στυλ του υποδείγματος</a:t>
            </a:r>
          </a:p>
        </p:txBody>
      </p:sp>
      <p:sp>
        <p:nvSpPr>
          <p:cNvPr id="5" name="1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B21F7C-91A6-45AE-A716-75DD14DD2F12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6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7" name="22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D13346-3854-448A-B0DD-312D94BE8DCE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5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21 - Θέση τίτλου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lang="el-GR" dirty="0" err="1"/>
              <a:t>Kλικ</a:t>
            </a:r>
            <a:r>
              <a:rPr lang="el-GR" dirty="0"/>
              <a:t> για επεξεργασία του τίτλου</a:t>
            </a:r>
            <a:endParaRPr lang="en-US" dirty="0"/>
          </a:p>
        </p:txBody>
      </p:sp>
      <p:sp>
        <p:nvSpPr>
          <p:cNvPr id="1027" name="12 - Θέση κειμένου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70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l-GR"/>
              <a:t>Kλικ για επεξεργασία των στυλ του υποδείγματος</a:t>
            </a:r>
          </a:p>
          <a:p>
            <a:pPr lvl="1"/>
            <a:r>
              <a:rPr lang="el-GR"/>
              <a:t>Δεύτερου επιπέδου</a:t>
            </a:r>
          </a:p>
          <a:p>
            <a:pPr lvl="2"/>
            <a:r>
              <a:rPr lang="el-GR"/>
              <a:t>Τρίτου επιπέδου</a:t>
            </a:r>
          </a:p>
          <a:p>
            <a:pPr lvl="3"/>
            <a:r>
              <a:rPr lang="el-GR"/>
              <a:t>Τέταρτου επιπέδου</a:t>
            </a:r>
          </a:p>
          <a:p>
            <a:pPr lvl="4"/>
            <a:r>
              <a:rPr lang="el-GR"/>
              <a:t>Πέμπτου επιπέδου</a:t>
            </a:r>
            <a:endParaRPr lang="en-US"/>
          </a:p>
        </p:txBody>
      </p:sp>
      <p:sp>
        <p:nvSpPr>
          <p:cNvPr id="14" name="13 - Θέση ημερομηνίας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shade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D3F31366-12DA-476D-94E5-09F8AA92F44C}" type="datetime1">
              <a:rPr lang="el-GR"/>
              <a:pPr>
                <a:defRPr/>
              </a:pPr>
              <a:t>5/10/2018</a:t>
            </a:fld>
            <a:endParaRPr lang="el-GR"/>
          </a:p>
        </p:txBody>
      </p:sp>
      <p:sp>
        <p:nvSpPr>
          <p:cNvPr id="3" name="2 - Θέση υποσέλιδου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shade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l-GR"/>
          </a:p>
        </p:txBody>
      </p:sp>
      <p:sp>
        <p:nvSpPr>
          <p:cNvPr id="23" name="22 - Θέση αριθμού διαφάνειας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shade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C845F76-1A3B-4658-99BB-DCAC634851FB}" type="slidenum">
              <a:rPr lang="el-GR"/>
              <a:pPr>
                <a:defRPr/>
              </a:pPr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100" b="1" kern="120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Arial" charset="0"/>
        </a:defRPr>
      </a:lvl9pPr>
    </p:titleStyle>
    <p:bodyStyle>
      <a:lvl1pPr marL="547688" indent="-411163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65000"/>
        <a:buFont typeface="Wingdings 2" pitchFamily="18" charset="2"/>
        <a:buChar char="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363" indent="-282575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47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95000"/>
        <a:buFont typeface="Wingdings" pitchFamily="2" charset="2"/>
        <a:buChar char="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2550" indent="-18256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Font typeface="Wingdings 3" pitchFamily="18" charset="2"/>
        <a:buChar char="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4638" indent="-18256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 2" pitchFamily="18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F535CEB-0A52-4ECE-9632-D88384C8AF67}"/>
              </a:ext>
            </a:extLst>
          </p:cNvPr>
          <p:cNvSpPr txBox="1"/>
          <p:nvPr/>
        </p:nvSpPr>
        <p:spPr>
          <a:xfrm>
            <a:off x="-1404664" y="2313140"/>
            <a:ext cx="6840760" cy="553998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3000" dirty="0" smtClean="0">
                <a:solidFill>
                  <a:srgbClr val="2A773B"/>
                </a:solidFill>
                <a:latin typeface="BankGothic" panose="02000800000000000000" pitchFamily="2" charset="0"/>
              </a:rPr>
              <a:t>Low Voltage System</a:t>
            </a:r>
            <a:endParaRPr lang="el-GR" sz="3000" dirty="0">
              <a:solidFill>
                <a:srgbClr val="2A773B"/>
              </a:solidFill>
            </a:endParaRPr>
          </a:p>
        </p:txBody>
      </p:sp>
      <p:cxnSp>
        <p:nvCxnSpPr>
          <p:cNvPr id="15" name="Ευθεία γραμμή σύνδεσης 14">
            <a:extLst>
              <a:ext uri="{FF2B5EF4-FFF2-40B4-BE49-F238E27FC236}">
                <a16:creationId xmlns:a16="http://schemas.microsoft.com/office/drawing/2014/main" id="{7DDAB44C-9006-4C6C-B791-760E03345367}"/>
              </a:ext>
            </a:extLst>
          </p:cNvPr>
          <p:cNvCxnSpPr>
            <a:cxnSpLocks/>
          </p:cNvCxnSpPr>
          <p:nvPr/>
        </p:nvCxnSpPr>
        <p:spPr>
          <a:xfrm>
            <a:off x="1119245" y="3429000"/>
            <a:ext cx="4676891" cy="0"/>
          </a:xfrm>
          <a:prstGeom prst="line">
            <a:avLst/>
          </a:prstGeom>
          <a:ln>
            <a:noFill/>
          </a:ln>
          <a:effectLst>
            <a:outerShdw blurRad="152400" dist="63500" dir="2700000" sx="70000" sy="70000" algn="tl" rotWithShape="0">
              <a:srgbClr val="000000">
                <a:alpha val="50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8C31CEC-FB3A-4CE4-B41E-8B02C71BB11F}"/>
              </a:ext>
            </a:extLst>
          </p:cNvPr>
          <p:cNvSpPr txBox="1"/>
          <p:nvPr/>
        </p:nvSpPr>
        <p:spPr>
          <a:xfrm>
            <a:off x="-1404664" y="2848868"/>
            <a:ext cx="6840760" cy="169277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sz="3200" dirty="0" smtClean="0">
                <a:solidFill>
                  <a:srgbClr val="9A9A9A"/>
                </a:solidFill>
                <a:latin typeface="Bank Gothic" panose="02000504040000020004" pitchFamily="2" charset="0"/>
              </a:rPr>
              <a:t>Vasilis Amoiridis</a:t>
            </a:r>
            <a:endParaRPr lang="en-US" sz="2400" dirty="0">
              <a:solidFill>
                <a:srgbClr val="9A9A9A"/>
              </a:solidFill>
              <a:latin typeface="Bank Gothic" panose="02000504040000020004" pitchFamily="2" charset="0"/>
            </a:endParaRPr>
          </a:p>
          <a:p>
            <a:pPr algn="r"/>
            <a:r>
              <a:rPr lang="en-US" sz="2400" dirty="0" smtClean="0">
                <a:solidFill>
                  <a:srgbClr val="9A9A9A"/>
                </a:solidFill>
                <a:latin typeface="Bank Gothic" panose="02000504040000020004" pitchFamily="2" charset="0"/>
              </a:rPr>
              <a:t>Sokratis Koseoglou</a:t>
            </a:r>
            <a:endParaRPr lang="en-US" sz="2400" dirty="0">
              <a:solidFill>
                <a:srgbClr val="9A9A9A"/>
              </a:solidFill>
              <a:latin typeface="Bank Gothic" panose="02000504040000020004" pitchFamily="2" charset="0"/>
            </a:endParaRPr>
          </a:p>
          <a:p>
            <a:pPr algn="r"/>
            <a:endParaRPr lang="en-US" sz="2400" dirty="0">
              <a:solidFill>
                <a:srgbClr val="9A9A9A"/>
              </a:solidFill>
              <a:latin typeface="Bank Gothic" panose="02000504040000020004" pitchFamily="2" charset="0"/>
            </a:endParaRPr>
          </a:p>
          <a:p>
            <a:pPr algn="r"/>
            <a:endParaRPr lang="en-US" sz="2400" dirty="0">
              <a:solidFill>
                <a:srgbClr val="9A9A9A"/>
              </a:solidFill>
              <a:latin typeface="Bank Gothic" panose="02000504040000020004" pitchFamily="2" charset="0"/>
            </a:endParaRPr>
          </a:p>
        </p:txBody>
      </p:sp>
      <p:cxnSp>
        <p:nvCxnSpPr>
          <p:cNvPr id="3" name="Ευθεία γραμμή σύνδεσης 2">
            <a:extLst>
              <a:ext uri="{FF2B5EF4-FFF2-40B4-BE49-F238E27FC236}">
                <a16:creationId xmlns:a16="http://schemas.microsoft.com/office/drawing/2014/main" id="{0301F9AB-77D2-4078-B083-04B26AC6015E}"/>
              </a:ext>
            </a:extLst>
          </p:cNvPr>
          <p:cNvCxnSpPr>
            <a:cxnSpLocks/>
          </p:cNvCxnSpPr>
          <p:nvPr/>
        </p:nvCxnSpPr>
        <p:spPr>
          <a:xfrm>
            <a:off x="1619672" y="2848868"/>
            <a:ext cx="3816424" cy="0"/>
          </a:xfrm>
          <a:prstGeom prst="line">
            <a:avLst/>
          </a:prstGeom>
          <a:ln>
            <a:solidFill>
              <a:srgbClr val="2A773B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783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Εικόνα 15">
            <a:extLst>
              <a:ext uri="{FF2B5EF4-FFF2-40B4-BE49-F238E27FC236}">
                <a16:creationId xmlns:a16="http://schemas.microsoft.com/office/drawing/2014/main" id="{CD653765-C50F-4086-A70F-F8E82D19D9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301" y="3140968"/>
            <a:ext cx="530732" cy="613524"/>
          </a:xfrm>
          <a:prstGeom prst="rect">
            <a:avLst/>
          </a:prstGeom>
        </p:spPr>
      </p:pic>
      <p:pic>
        <p:nvPicPr>
          <p:cNvPr id="17" name="Εικόνα 16">
            <a:extLst>
              <a:ext uri="{FF2B5EF4-FFF2-40B4-BE49-F238E27FC236}">
                <a16:creationId xmlns:a16="http://schemas.microsoft.com/office/drawing/2014/main" id="{BC813CA2-96E0-47E7-AAB5-9C4EC9FE58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3140968"/>
            <a:ext cx="544271" cy="629174"/>
          </a:xfrm>
          <a:prstGeom prst="rect">
            <a:avLst/>
          </a:prstGeom>
        </p:spPr>
      </p:pic>
      <p:pic>
        <p:nvPicPr>
          <p:cNvPr id="18" name="Εικόνα 17">
            <a:extLst>
              <a:ext uri="{FF2B5EF4-FFF2-40B4-BE49-F238E27FC236}">
                <a16:creationId xmlns:a16="http://schemas.microsoft.com/office/drawing/2014/main" id="{498429C3-BE92-4410-BCC5-6E910A7696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655" y="3140968"/>
            <a:ext cx="530731" cy="613525"/>
          </a:xfrm>
          <a:prstGeom prst="rect">
            <a:avLst/>
          </a:prstGeom>
        </p:spPr>
      </p:pic>
      <p:pic>
        <p:nvPicPr>
          <p:cNvPr id="19" name="Εικόνα 18">
            <a:extLst>
              <a:ext uri="{FF2B5EF4-FFF2-40B4-BE49-F238E27FC236}">
                <a16:creationId xmlns:a16="http://schemas.microsoft.com/office/drawing/2014/main" id="{9E2CBD7D-E655-42E3-8E92-60CBFE60E1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625" y="3103507"/>
            <a:ext cx="530732" cy="613525"/>
          </a:xfrm>
          <a:prstGeom prst="rect">
            <a:avLst/>
          </a:prstGeom>
        </p:spPr>
      </p:pic>
      <p:pic>
        <p:nvPicPr>
          <p:cNvPr id="20" name="Εικόνα 19">
            <a:extLst>
              <a:ext uri="{FF2B5EF4-FFF2-40B4-BE49-F238E27FC236}">
                <a16:creationId xmlns:a16="http://schemas.microsoft.com/office/drawing/2014/main" id="{BFCFA372-6F3A-41A5-A929-1184D0CD35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286" y="3107693"/>
            <a:ext cx="530732" cy="613524"/>
          </a:xfrm>
          <a:prstGeom prst="rect">
            <a:avLst/>
          </a:prstGeom>
        </p:spPr>
      </p:pic>
      <p:cxnSp>
        <p:nvCxnSpPr>
          <p:cNvPr id="24" name="Ευθεία γραμμή σύνδεσης 23">
            <a:extLst>
              <a:ext uri="{FF2B5EF4-FFF2-40B4-BE49-F238E27FC236}">
                <a16:creationId xmlns:a16="http://schemas.microsoft.com/office/drawing/2014/main" id="{AA3CD5C5-B5D1-4647-923C-5647BA9CF246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187624" cy="0"/>
          </a:xfrm>
          <a:prstGeom prst="line">
            <a:avLst/>
          </a:prstGeom>
          <a:ln>
            <a:solidFill>
              <a:srgbClr val="00764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0A7BB94-7815-4B4B-8CEC-E9F9C5A90274}"/>
              </a:ext>
            </a:extLst>
          </p:cNvPr>
          <p:cNvSpPr txBox="1"/>
          <p:nvPr/>
        </p:nvSpPr>
        <p:spPr>
          <a:xfrm>
            <a:off x="300514" y="3770142"/>
            <a:ext cx="2278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Bank Gothic" panose="02000504040000020004" pitchFamily="2" charset="0"/>
              </a:rPr>
              <a:t>Internal Resistance PCB</a:t>
            </a:r>
            <a:endParaRPr lang="el-GR" dirty="0"/>
          </a:p>
        </p:txBody>
      </p:sp>
      <p:cxnSp>
        <p:nvCxnSpPr>
          <p:cNvPr id="26" name="Ευθεία γραμμή σύνδεσης 25">
            <a:extLst>
              <a:ext uri="{FF2B5EF4-FFF2-40B4-BE49-F238E27FC236}">
                <a16:creationId xmlns:a16="http://schemas.microsoft.com/office/drawing/2014/main" id="{34885182-4E3D-44BA-9F81-AD425520E5A6}"/>
              </a:ext>
            </a:extLst>
          </p:cNvPr>
          <p:cNvCxnSpPr/>
          <p:nvPr/>
        </p:nvCxnSpPr>
        <p:spPr>
          <a:xfrm>
            <a:off x="1576452" y="3429000"/>
            <a:ext cx="1403648" cy="0"/>
          </a:xfrm>
          <a:prstGeom prst="line">
            <a:avLst/>
          </a:prstGeom>
          <a:ln>
            <a:solidFill>
              <a:srgbClr val="00764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2B8316A-29DD-42AC-B0B9-B6381001176E}"/>
              </a:ext>
            </a:extLst>
          </p:cNvPr>
          <p:cNvSpPr txBox="1"/>
          <p:nvPr/>
        </p:nvSpPr>
        <p:spPr>
          <a:xfrm>
            <a:off x="2636078" y="2787777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nk Gothic" panose="02000504040000020004" pitchFamily="2" charset="0"/>
              </a:rPr>
              <a:t>Part Two</a:t>
            </a:r>
            <a:endParaRPr lang="el-GR" dirty="0"/>
          </a:p>
        </p:txBody>
      </p:sp>
      <p:cxnSp>
        <p:nvCxnSpPr>
          <p:cNvPr id="28" name="Ευθεία γραμμή σύνδεσης 27">
            <a:extLst>
              <a:ext uri="{FF2B5EF4-FFF2-40B4-BE49-F238E27FC236}">
                <a16:creationId xmlns:a16="http://schemas.microsoft.com/office/drawing/2014/main" id="{2F58E87B-6617-4ACA-A869-4DD708401857}"/>
              </a:ext>
            </a:extLst>
          </p:cNvPr>
          <p:cNvCxnSpPr/>
          <p:nvPr/>
        </p:nvCxnSpPr>
        <p:spPr>
          <a:xfrm>
            <a:off x="3131840" y="3429000"/>
            <a:ext cx="1403648" cy="0"/>
          </a:xfrm>
          <a:prstGeom prst="line">
            <a:avLst/>
          </a:prstGeom>
          <a:ln>
            <a:solidFill>
              <a:srgbClr val="00764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4822A7BF-BC66-4CF4-ACA4-EAFE5B764607}"/>
              </a:ext>
            </a:extLst>
          </p:cNvPr>
          <p:cNvSpPr txBox="1"/>
          <p:nvPr/>
        </p:nvSpPr>
        <p:spPr>
          <a:xfrm>
            <a:off x="4080425" y="3744329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nk Gothic" panose="02000504040000020004" pitchFamily="2" charset="0"/>
              </a:rPr>
              <a:t>Part Three</a:t>
            </a:r>
            <a:endParaRPr lang="el-GR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870B31D-9B85-456E-84DF-CCB4771F61BD}"/>
              </a:ext>
            </a:extLst>
          </p:cNvPr>
          <p:cNvSpPr txBox="1"/>
          <p:nvPr/>
        </p:nvSpPr>
        <p:spPr>
          <a:xfrm>
            <a:off x="5823264" y="2787777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nk Gothic" panose="02000504040000020004" pitchFamily="2" charset="0"/>
              </a:rPr>
              <a:t>Part Four</a:t>
            </a:r>
            <a:endParaRPr lang="el-GR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BB5913E-4A8C-43A4-BF87-D8D6424F44A4}"/>
              </a:ext>
            </a:extLst>
          </p:cNvPr>
          <p:cNvSpPr txBox="1"/>
          <p:nvPr/>
        </p:nvSpPr>
        <p:spPr>
          <a:xfrm>
            <a:off x="7487816" y="3749468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nk Gothic" panose="02000504040000020004" pitchFamily="2" charset="0"/>
              </a:rPr>
              <a:t>Part Five</a:t>
            </a:r>
            <a:endParaRPr lang="el-GR" dirty="0"/>
          </a:p>
        </p:txBody>
      </p:sp>
      <p:cxnSp>
        <p:nvCxnSpPr>
          <p:cNvPr id="32" name="Ευθεία γραμμή σύνδεσης 31">
            <a:extLst>
              <a:ext uri="{FF2B5EF4-FFF2-40B4-BE49-F238E27FC236}">
                <a16:creationId xmlns:a16="http://schemas.microsoft.com/office/drawing/2014/main" id="{CFFE011C-EAC4-4781-81CD-A168229A3603}"/>
              </a:ext>
            </a:extLst>
          </p:cNvPr>
          <p:cNvCxnSpPr/>
          <p:nvPr/>
        </p:nvCxnSpPr>
        <p:spPr>
          <a:xfrm>
            <a:off x="4752528" y="3429000"/>
            <a:ext cx="1403648" cy="0"/>
          </a:xfrm>
          <a:prstGeom prst="line">
            <a:avLst/>
          </a:prstGeom>
          <a:ln>
            <a:solidFill>
              <a:srgbClr val="00764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Ευθεία γραμμή σύνδεσης 32">
            <a:extLst>
              <a:ext uri="{FF2B5EF4-FFF2-40B4-BE49-F238E27FC236}">
                <a16:creationId xmlns:a16="http://schemas.microsoft.com/office/drawing/2014/main" id="{330141BA-0585-4EE3-B586-EF9FDE431AB0}"/>
              </a:ext>
            </a:extLst>
          </p:cNvPr>
          <p:cNvCxnSpPr/>
          <p:nvPr/>
        </p:nvCxnSpPr>
        <p:spPr>
          <a:xfrm>
            <a:off x="6480720" y="3429000"/>
            <a:ext cx="1403648" cy="0"/>
          </a:xfrm>
          <a:prstGeom prst="line">
            <a:avLst/>
          </a:prstGeom>
          <a:ln>
            <a:solidFill>
              <a:srgbClr val="00764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3CF8F66-43C2-4751-90A9-A92345C2796E}"/>
              </a:ext>
            </a:extLst>
          </p:cNvPr>
          <p:cNvSpPr txBox="1"/>
          <p:nvPr/>
        </p:nvSpPr>
        <p:spPr>
          <a:xfrm>
            <a:off x="1763688" y="663079"/>
            <a:ext cx="69847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500" dirty="0">
                <a:solidFill>
                  <a:srgbClr val="00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Presentation Chronicle</a:t>
            </a:r>
            <a:endParaRPr lang="el-GR" sz="2500" dirty="0">
              <a:solidFill>
                <a:srgbClr val="0066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Lt BT" panose="020B0607020203060204" pitchFamily="34" charset="0"/>
            </a:endParaRPr>
          </a:p>
        </p:txBody>
      </p:sp>
      <p:sp>
        <p:nvSpPr>
          <p:cNvPr id="22" name="3 - Τίτλος">
            <a:extLst>
              <a:ext uri="{FF2B5EF4-FFF2-40B4-BE49-F238E27FC236}">
                <a16:creationId xmlns:a16="http://schemas.microsoft.com/office/drawing/2014/main" id="{C43C1673-F32E-4848-AB5B-B9D6741860C2}"/>
              </a:ext>
            </a:extLst>
          </p:cNvPr>
          <p:cNvSpPr txBox="1">
            <a:spLocks/>
          </p:cNvSpPr>
          <p:nvPr/>
        </p:nvSpPr>
        <p:spPr>
          <a:xfrm>
            <a:off x="918686" y="116632"/>
            <a:ext cx="7829576" cy="989034"/>
          </a:xfrm>
          <a:prstGeom prst="rect">
            <a:avLst/>
          </a:prstGeom>
        </p:spPr>
        <p:txBody>
          <a:bodyPr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Low Voltage System</a:t>
            </a:r>
            <a:endParaRPr lang="el-GR" sz="36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110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29" grpId="0"/>
      <p:bldP spid="30" grpId="0"/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058472" y="6416675"/>
            <a:ext cx="762000" cy="365125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1</a:t>
            </a:r>
            <a:endParaRPr lang="el-GR" dirty="0">
              <a:latin typeface="Arial Black" panose="020B0A040201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3688" y="663079"/>
            <a:ext cx="69847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500" dirty="0" smtClean="0">
                <a:solidFill>
                  <a:srgbClr val="00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Internal Resistance PCB </a:t>
            </a:r>
            <a:endParaRPr lang="el-GR" sz="2500" dirty="0">
              <a:solidFill>
                <a:srgbClr val="0066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Lt BT" panose="020B0607020203060204" pitchFamily="34" charset="0"/>
            </a:endParaRPr>
          </a:p>
        </p:txBody>
      </p:sp>
      <p:sp>
        <p:nvSpPr>
          <p:cNvPr id="15" name="3 - Τίτλος"/>
          <p:cNvSpPr txBox="1">
            <a:spLocks/>
          </p:cNvSpPr>
          <p:nvPr/>
        </p:nvSpPr>
        <p:spPr>
          <a:xfrm>
            <a:off x="918686" y="116632"/>
            <a:ext cx="7829576" cy="989034"/>
          </a:xfrm>
          <a:prstGeom prst="rect">
            <a:avLst/>
          </a:prstGeom>
        </p:spPr>
        <p:txBody>
          <a:bodyPr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Low Voltage System</a:t>
            </a:r>
            <a:endParaRPr lang="el-GR" sz="36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pic>
        <p:nvPicPr>
          <p:cNvPr id="23" name="Εικόνα 22">
            <a:extLst>
              <a:ext uri="{FF2B5EF4-FFF2-40B4-BE49-F238E27FC236}">
                <a16:creationId xmlns:a16="http://schemas.microsoft.com/office/drawing/2014/main" id="{9543693D-84CB-4F7E-8DA9-26229D3067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57"/>
          <a:stretch/>
        </p:blipFill>
        <p:spPr>
          <a:xfrm rot="10800000" flipV="1">
            <a:off x="0" y="5676977"/>
            <a:ext cx="1152128" cy="1064391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749" y="1817158"/>
            <a:ext cx="3600953" cy="20767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729" y="1943839"/>
            <a:ext cx="4726462" cy="24569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328" y="2271905"/>
            <a:ext cx="4753638" cy="338185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1792288" y="4400793"/>
            <a:ext cx="504056" cy="3280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44198" y="4648629"/>
            <a:ext cx="82758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R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int</a:t>
            </a:r>
          </a:p>
        </p:txBody>
      </p:sp>
      <p:sp>
        <p:nvSpPr>
          <p:cNvPr id="12" name="Oval 11"/>
          <p:cNvSpPr/>
          <p:nvPr/>
        </p:nvSpPr>
        <p:spPr>
          <a:xfrm>
            <a:off x="2035699" y="2260653"/>
            <a:ext cx="900100" cy="594875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5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12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058472" y="6416675"/>
            <a:ext cx="762000" cy="365125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2</a:t>
            </a:r>
            <a:endParaRPr lang="el-GR" dirty="0">
              <a:latin typeface="Arial Black" panose="020B0A040201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3688" y="663079"/>
            <a:ext cx="69847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500" dirty="0" smtClean="0">
                <a:solidFill>
                  <a:srgbClr val="00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Internal Resistance PCB </a:t>
            </a:r>
            <a:endParaRPr lang="el-GR" sz="2500" dirty="0">
              <a:solidFill>
                <a:srgbClr val="0066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Lt BT" panose="020B0607020203060204" pitchFamily="34" charset="0"/>
            </a:endParaRPr>
          </a:p>
        </p:txBody>
      </p:sp>
      <p:sp>
        <p:nvSpPr>
          <p:cNvPr id="15" name="3 - Τίτλος"/>
          <p:cNvSpPr txBox="1">
            <a:spLocks/>
          </p:cNvSpPr>
          <p:nvPr/>
        </p:nvSpPr>
        <p:spPr>
          <a:xfrm>
            <a:off x="918686" y="116632"/>
            <a:ext cx="7829576" cy="989034"/>
          </a:xfrm>
          <a:prstGeom prst="rect">
            <a:avLst/>
          </a:prstGeom>
        </p:spPr>
        <p:txBody>
          <a:bodyPr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Low Voltage System</a:t>
            </a:r>
            <a:endParaRPr lang="el-GR" sz="36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pic>
        <p:nvPicPr>
          <p:cNvPr id="23" name="Εικόνα 22">
            <a:extLst>
              <a:ext uri="{FF2B5EF4-FFF2-40B4-BE49-F238E27FC236}">
                <a16:creationId xmlns:a16="http://schemas.microsoft.com/office/drawing/2014/main" id="{9543693D-84CB-4F7E-8DA9-26229D3067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57"/>
          <a:stretch/>
        </p:blipFill>
        <p:spPr>
          <a:xfrm rot="10800000" flipV="1">
            <a:off x="0" y="5676977"/>
            <a:ext cx="1152128" cy="1064391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358990"/>
            <a:ext cx="6201640" cy="4769893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5399583" y="1847441"/>
            <a:ext cx="689061" cy="12895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580112" y="2219351"/>
            <a:ext cx="616035" cy="10684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6876256" y="2714213"/>
            <a:ext cx="765545" cy="7685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749421" y="1426849"/>
            <a:ext cx="9361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ADC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040908" y="1832004"/>
            <a:ext cx="98156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DAC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56796" y="2333506"/>
            <a:ext cx="9991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MCU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6957365" y="4348169"/>
            <a:ext cx="1008112" cy="8914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673873" y="3902261"/>
            <a:ext cx="8640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LCD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76413" y="901606"/>
            <a:ext cx="26997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Altium Design…</a:t>
            </a:r>
          </a:p>
        </p:txBody>
      </p:sp>
    </p:spTree>
    <p:extLst>
      <p:ext uri="{BB962C8B-B14F-4D97-AF65-F5344CB8AC3E}">
        <p14:creationId xmlns:p14="http://schemas.microsoft.com/office/powerpoint/2010/main" val="377215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32" grpId="0"/>
      <p:bldP spid="37" grpId="0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058472" y="6416675"/>
            <a:ext cx="762000" cy="365125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3</a:t>
            </a:r>
            <a:endParaRPr lang="el-GR" dirty="0">
              <a:latin typeface="Arial Black" panose="020B0A040201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3688" y="663079"/>
            <a:ext cx="69847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500" dirty="0" smtClean="0">
                <a:solidFill>
                  <a:srgbClr val="00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Internal Resistance PCB </a:t>
            </a:r>
            <a:endParaRPr lang="el-GR" sz="2500" dirty="0">
              <a:solidFill>
                <a:srgbClr val="0066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Lt BT" panose="020B0607020203060204" pitchFamily="34" charset="0"/>
            </a:endParaRPr>
          </a:p>
        </p:txBody>
      </p:sp>
      <p:sp>
        <p:nvSpPr>
          <p:cNvPr id="15" name="3 - Τίτλος"/>
          <p:cNvSpPr txBox="1">
            <a:spLocks/>
          </p:cNvSpPr>
          <p:nvPr/>
        </p:nvSpPr>
        <p:spPr>
          <a:xfrm>
            <a:off x="918686" y="116632"/>
            <a:ext cx="7829576" cy="989034"/>
          </a:xfrm>
          <a:prstGeom prst="rect">
            <a:avLst/>
          </a:prstGeom>
        </p:spPr>
        <p:txBody>
          <a:bodyPr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Low Voltage System</a:t>
            </a:r>
            <a:endParaRPr lang="el-GR" sz="36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pic>
        <p:nvPicPr>
          <p:cNvPr id="23" name="Εικόνα 22">
            <a:extLst>
              <a:ext uri="{FF2B5EF4-FFF2-40B4-BE49-F238E27FC236}">
                <a16:creationId xmlns:a16="http://schemas.microsoft.com/office/drawing/2014/main" id="{9543693D-84CB-4F7E-8DA9-26229D3067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57"/>
          <a:stretch/>
        </p:blipFill>
        <p:spPr>
          <a:xfrm rot="10800000" flipV="1">
            <a:off x="0" y="5676977"/>
            <a:ext cx="1152128" cy="1064391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3" name="TextBox 2"/>
          <p:cNvSpPr txBox="1"/>
          <p:nvPr/>
        </p:nvSpPr>
        <p:spPr>
          <a:xfrm>
            <a:off x="467544" y="1105666"/>
            <a:ext cx="5832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SPI (Serial Peripheral Interface)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316305"/>
            <a:ext cx="3333750" cy="26479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5187" y="1991848"/>
            <a:ext cx="437110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Multi-Slave Protocol</a:t>
            </a:r>
            <a:endParaRPr lang="en-US" sz="25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 Gothic" panose="02000504040000020004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434" y="3387302"/>
            <a:ext cx="3558480" cy="302937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66293" y="3000997"/>
            <a:ext cx="224885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How it works…</a:t>
            </a:r>
            <a:endParaRPr lang="en-US" sz="25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 Gothic" panose="02000504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610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058472" y="6416675"/>
            <a:ext cx="762000" cy="365125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4</a:t>
            </a:r>
            <a:endParaRPr lang="el-GR" dirty="0">
              <a:latin typeface="Arial Black" panose="020B0A040201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3688" y="663079"/>
            <a:ext cx="69847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500" dirty="0" smtClean="0">
                <a:solidFill>
                  <a:srgbClr val="00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Internal Resistance PCB </a:t>
            </a:r>
            <a:endParaRPr lang="el-GR" sz="2500" dirty="0">
              <a:solidFill>
                <a:srgbClr val="0066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Lt BT" panose="020B0607020203060204" pitchFamily="34" charset="0"/>
            </a:endParaRPr>
          </a:p>
        </p:txBody>
      </p:sp>
      <p:sp>
        <p:nvSpPr>
          <p:cNvPr id="15" name="3 - Τίτλος"/>
          <p:cNvSpPr txBox="1">
            <a:spLocks/>
          </p:cNvSpPr>
          <p:nvPr/>
        </p:nvSpPr>
        <p:spPr>
          <a:xfrm>
            <a:off x="918686" y="116632"/>
            <a:ext cx="7829576" cy="989034"/>
          </a:xfrm>
          <a:prstGeom prst="rect">
            <a:avLst/>
          </a:prstGeom>
        </p:spPr>
        <p:txBody>
          <a:bodyPr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Low Voltage System</a:t>
            </a:r>
            <a:endParaRPr lang="el-GR" sz="36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pic>
        <p:nvPicPr>
          <p:cNvPr id="23" name="Εικόνα 22">
            <a:extLst>
              <a:ext uri="{FF2B5EF4-FFF2-40B4-BE49-F238E27FC236}">
                <a16:creationId xmlns:a16="http://schemas.microsoft.com/office/drawing/2014/main" id="{9543693D-84CB-4F7E-8DA9-26229D3067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57"/>
          <a:stretch/>
        </p:blipFill>
        <p:spPr>
          <a:xfrm rot="10800000" flipV="1">
            <a:off x="0" y="5676977"/>
            <a:ext cx="1152128" cy="1064391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9" name="Flowchart: Decision 8"/>
          <p:cNvSpPr/>
          <p:nvPr/>
        </p:nvSpPr>
        <p:spPr>
          <a:xfrm>
            <a:off x="431540" y="902623"/>
            <a:ext cx="1800200" cy="1152128"/>
          </a:xfrm>
          <a:prstGeom prst="flowChartDecision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Agency FB" panose="020B0503020202020204" pitchFamily="34" charset="0"/>
              </a:rPr>
              <a:t> </a:t>
            </a:r>
            <a:endParaRPr lang="en-US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334702" y="2054751"/>
            <a:ext cx="0" cy="4320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295636" y="2060848"/>
            <a:ext cx="936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If Pressed</a:t>
            </a:r>
            <a:endParaRPr lang="en-US" sz="1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 Gothic" panose="02000504040000020004" pitchFamily="2" charset="0"/>
            </a:endParaRPr>
          </a:p>
        </p:txBody>
      </p:sp>
      <p:sp>
        <p:nvSpPr>
          <p:cNvPr id="19" name="Flowchart: Process 18"/>
          <p:cNvSpPr/>
          <p:nvPr/>
        </p:nvSpPr>
        <p:spPr>
          <a:xfrm>
            <a:off x="803061" y="2500000"/>
            <a:ext cx="1133035" cy="293727"/>
          </a:xfrm>
          <a:prstGeom prst="flowChartProcess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713185" y="2462197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   DAC  output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21" name="Flowchart: Decision 20"/>
          <p:cNvSpPr/>
          <p:nvPr/>
        </p:nvSpPr>
        <p:spPr>
          <a:xfrm>
            <a:off x="468511" y="3202620"/>
            <a:ext cx="1726258" cy="1115418"/>
          </a:xfrm>
          <a:prstGeom prst="flowChartDecision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331640" y="2793727"/>
            <a:ext cx="0" cy="4167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62283" y="3575663"/>
            <a:ext cx="1214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  Read V_load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21609" y="1277973"/>
            <a:ext cx="111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Read Button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cxnSp>
        <p:nvCxnSpPr>
          <p:cNvPr id="30" name="Straight Arrow Connector 29"/>
          <p:cNvCxnSpPr>
            <a:stCxn id="21" idx="2"/>
          </p:cNvCxnSpPr>
          <p:nvPr/>
        </p:nvCxnSpPr>
        <p:spPr>
          <a:xfrm>
            <a:off x="1331640" y="4318038"/>
            <a:ext cx="0" cy="5450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331640" y="4349502"/>
            <a:ext cx="2664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If (V_Control == V_load)</a:t>
            </a:r>
            <a:endParaRPr lang="en-US" sz="1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 Gothic" panose="02000504040000020004" pitchFamily="2" charset="0"/>
            </a:endParaRPr>
          </a:p>
        </p:txBody>
      </p:sp>
      <p:sp>
        <p:nvSpPr>
          <p:cNvPr id="32" name="Flowchart: Process 31"/>
          <p:cNvSpPr/>
          <p:nvPr/>
        </p:nvSpPr>
        <p:spPr>
          <a:xfrm>
            <a:off x="821608" y="4863063"/>
            <a:ext cx="1155263" cy="360040"/>
          </a:xfrm>
          <a:prstGeom prst="flowChartProcess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gency FB" panose="020B0503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54066" y="4863749"/>
            <a:ext cx="1155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Read V_batt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517" y="1393090"/>
            <a:ext cx="5137660" cy="2780719"/>
          </a:xfrm>
          <a:prstGeom prst="rect">
            <a:avLst/>
          </a:prstGeom>
        </p:spPr>
      </p:pic>
      <p:cxnSp>
        <p:nvCxnSpPr>
          <p:cNvPr id="50" name="Straight Arrow Connector 49"/>
          <p:cNvCxnSpPr/>
          <p:nvPr/>
        </p:nvCxnSpPr>
        <p:spPr>
          <a:xfrm>
            <a:off x="3366928" y="1844824"/>
            <a:ext cx="344038" cy="3397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5796136" y="2793727"/>
            <a:ext cx="332424" cy="3162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6876256" y="2089240"/>
            <a:ext cx="360040" cy="3101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Elbow Connector 65"/>
          <p:cNvCxnSpPr/>
          <p:nvPr/>
        </p:nvCxnSpPr>
        <p:spPr>
          <a:xfrm rot="16200000" flipH="1">
            <a:off x="1391508" y="5192851"/>
            <a:ext cx="443898" cy="50440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1865657" y="5458702"/>
            <a:ext cx="21302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Rint = |Vbatt – Voc| / Id</a:t>
            </a:r>
            <a:endParaRPr lang="en-US" sz="1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69" name="Flowchart: Process 68"/>
          <p:cNvSpPr/>
          <p:nvPr/>
        </p:nvSpPr>
        <p:spPr>
          <a:xfrm>
            <a:off x="1865657" y="5445051"/>
            <a:ext cx="1698231" cy="338554"/>
          </a:xfrm>
          <a:prstGeom prst="flowChartProcess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3563888" y="5614328"/>
            <a:ext cx="2880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3888268" y="5451877"/>
            <a:ext cx="1224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LCD Print</a:t>
            </a:r>
            <a:endParaRPr lang="en-US" sz="1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73" name="Flowchart: Process 72"/>
          <p:cNvSpPr/>
          <p:nvPr/>
        </p:nvSpPr>
        <p:spPr>
          <a:xfrm>
            <a:off x="3860561" y="5445051"/>
            <a:ext cx="848903" cy="352206"/>
          </a:xfrm>
          <a:prstGeom prst="flowChartProcess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72867" y="463595"/>
            <a:ext cx="1763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Software Design…</a:t>
            </a:r>
            <a:endParaRPr lang="en-US" sz="2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616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7" grpId="0"/>
      <p:bldP spid="19" grpId="0" animBg="1"/>
      <p:bldP spid="20" grpId="0"/>
      <p:bldP spid="21" grpId="0" animBg="1"/>
      <p:bldP spid="27" grpId="0"/>
      <p:bldP spid="28" grpId="0"/>
      <p:bldP spid="31" grpId="0"/>
      <p:bldP spid="32" grpId="0" animBg="1"/>
      <p:bldP spid="33" grpId="0"/>
      <p:bldP spid="68" grpId="0"/>
      <p:bldP spid="69" grpId="0" animBg="1"/>
      <p:bldP spid="72" grpId="0"/>
      <p:bldP spid="73" grpId="0" animBg="1"/>
      <p:bldP spid="7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Εικόνα 3">
            <a:extLst>
              <a:ext uri="{FF2B5EF4-FFF2-40B4-BE49-F238E27FC236}">
                <a16:creationId xmlns:a16="http://schemas.microsoft.com/office/drawing/2014/main" id="{5760C001-8449-4710-A084-9E4CBC9BA2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146" y="2596141"/>
            <a:ext cx="2241782" cy="22417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F817FD-5C4C-467F-95EC-F13CFE00777B}"/>
              </a:ext>
            </a:extLst>
          </p:cNvPr>
          <p:cNvSpPr txBox="1"/>
          <p:nvPr/>
        </p:nvSpPr>
        <p:spPr>
          <a:xfrm>
            <a:off x="3131840" y="3717032"/>
            <a:ext cx="4536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 Gothic" panose="02000504040000020004" pitchFamily="2" charset="0"/>
              </a:rPr>
              <a:t>UESTIONS</a:t>
            </a:r>
            <a:endParaRPr lang="el-GR" sz="54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 Gothic" panose="02000504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826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21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Αποκορύφωμα">
  <a:themeElements>
    <a:clrScheme name="Αποκορύφωμα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Αποκορύφωμα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Αποκορύφωμα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r">
          <a:defRPr sz="2500" dirty="0" smtClean="0">
            <a:solidFill>
              <a:srgbClr val="0066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Bank Gothic" panose="02000504040000020004" pitchFamily="2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3313</TotalTime>
  <Words>106</Words>
  <Application>Microsoft Office PowerPoint</Application>
  <PresentationFormat>On-screen Show (4:3)</PresentationFormat>
  <Paragraphs>43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3" baseType="lpstr">
      <vt:lpstr>Agency FB</vt:lpstr>
      <vt:lpstr>Arial</vt:lpstr>
      <vt:lpstr>Arial Black</vt:lpstr>
      <vt:lpstr>Bank Gothic</vt:lpstr>
      <vt:lpstr>BankGothic</vt:lpstr>
      <vt:lpstr>BankGothic Lt BT</vt:lpstr>
      <vt:lpstr>BankGothic Md BT</vt:lpstr>
      <vt:lpstr>Book Antiqua</vt:lpstr>
      <vt:lpstr>Calibri</vt:lpstr>
      <vt:lpstr>Lucida Sans</vt:lpstr>
      <vt:lpstr>Times New Roman</vt:lpstr>
      <vt:lpstr>Wingdings</vt:lpstr>
      <vt:lpstr>Wingdings 2</vt:lpstr>
      <vt:lpstr>Wingdings 3</vt:lpstr>
      <vt:lpstr>Αποκορύφωμα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Διαφάνεια 1</dc:title>
  <dc:creator>hlgarage</dc:creator>
  <cp:lastModifiedBy>Sokratis Koseoglou</cp:lastModifiedBy>
  <cp:revision>289</cp:revision>
  <dcterms:created xsi:type="dcterms:W3CDTF">2015-05-21T15:51:21Z</dcterms:created>
  <dcterms:modified xsi:type="dcterms:W3CDTF">2018-10-05T10:41:12Z</dcterms:modified>
</cp:coreProperties>
</file>

<file path=docProps/thumbnail.jpeg>
</file>